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8" r:id="rId6"/>
    <p:sldId id="287" r:id="rId7"/>
    <p:sldId id="286" r:id="rId8"/>
    <p:sldId id="288" r:id="rId9"/>
    <p:sldId id="290" r:id="rId10"/>
    <p:sldId id="295" r:id="rId11"/>
    <p:sldId id="294" r:id="rId12"/>
    <p:sldId id="291" r:id="rId13"/>
    <p:sldId id="293" r:id="rId14"/>
    <p:sldId id="292" r:id="rId15"/>
    <p:sldId id="296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655" autoAdjust="0"/>
  </p:normalViewPr>
  <p:slideViewPr>
    <p:cSldViewPr snapToGrid="0">
      <p:cViewPr varScale="1">
        <p:scale>
          <a:sx n="106" d="100"/>
          <a:sy n="106" d="100"/>
        </p:scale>
        <p:origin x="180" y="10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may focus specifically on the fine connectivity of neural networks as the main ingredient controlling dynamics. Emergent dynamics are nonlinear and coalesce to one of two stable states.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61C97-0C1E-2E68-2FFA-68F7ABE09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C5F20-CE14-C337-92FD-26E2AA483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C3C22-EE1A-2439-4601-9847290C2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EA1DD-86E8-8882-C319-D5BBEB280F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03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F7D6-132D-828F-35BA-8E78F1A12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99B679-0B38-D3AB-E9C1-095C6B4DD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E7EE7-398A-FA11-A062-7A003897B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x_i</a:t>
            </a:r>
            <a:r>
              <a:rPr lang="en-US" dirty="0"/>
              <a:t> represents the firing rate of the </a:t>
            </a:r>
            <a:r>
              <a:rPr lang="en-US" dirty="0" err="1"/>
              <a:t>i-th</a:t>
            </a:r>
            <a:r>
              <a:rPr lang="en-US" dirty="0"/>
              <a:t> neuron and theta is a constant external input. W_{</a:t>
            </a:r>
            <a:r>
              <a:rPr lang="en-US" dirty="0" err="1"/>
              <a:t>ij</a:t>
            </a:r>
            <a:r>
              <a:rPr lang="en-US" dirty="0"/>
              <a:t>} is a weight matrix that details the graph. The bracket represents a threshold that creates nonlinearity. We restrict the connection strengths because the CTLN model is supposed to model a network of n excitatory neurons whose net actions are inhibitory due to existing in an inhibitory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B262D-2730-1461-D1FD-B00A6FB85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18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B1C4-6978-9E06-B5D7-A54145BD1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ED1DC1-B054-BDBF-BEA0-B9674A4DB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7ECCB9-CAF3-065D-E1CF-B31A32540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5AF76-DA93-FE5A-59FE-9C967D905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1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212.08211" TargetMode="External"/><Relationship Id="rId2" Type="http://schemas.openxmlformats.org/officeDocument/2006/relationships/hyperlink" Target="https://doi.org/10.1371/journal.pone.0264456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4800600"/>
            <a:ext cx="4941771" cy="579068"/>
          </a:xfrm>
        </p:spPr>
        <p:txBody>
          <a:bodyPr anchor="ctr"/>
          <a:lstStyle/>
          <a:p>
            <a:r>
              <a:rPr lang="en-US" cap="none" dirty="0">
                <a:latin typeface="+mn-lt"/>
              </a:rPr>
              <a:t>Random CTLNs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748F4-3E9C-AFAE-6559-D773FE20FDED}"/>
              </a:ext>
            </a:extLst>
          </p:cNvPr>
          <p:cNvSpPr txBox="1"/>
          <p:nvPr/>
        </p:nvSpPr>
        <p:spPr>
          <a:xfrm>
            <a:off x="6471979" y="5379668"/>
            <a:ext cx="356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 Han, Caitlin Lienkaemper</a:t>
            </a:r>
          </a:p>
        </p:txBody>
      </p:sp>
      <p:pic>
        <p:nvPicPr>
          <p:cNvPr id="4" name="Picture 2" descr="Papers | Caitlin Lienkaemper">
            <a:extLst>
              <a:ext uri="{FF2B5EF4-FFF2-40B4-BE49-F238E27FC236}">
                <a16:creationId xmlns:a16="http://schemas.microsoft.com/office/drawing/2014/main" id="{ED5A0517-2BEB-640D-3DFA-90B6BC35A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1298" b="14731"/>
          <a:stretch/>
        </p:blipFill>
        <p:spPr bwMode="auto">
          <a:xfrm>
            <a:off x="3690778" y="4280329"/>
            <a:ext cx="1926983" cy="2057400"/>
          </a:xfrm>
          <a:prstGeom prst="ellipse">
            <a:avLst/>
          </a:prstGeom>
          <a:solidFill>
            <a:srgbClr val="FFFFFF"/>
          </a:solidFill>
        </p:spPr>
      </p:pic>
      <p:pic>
        <p:nvPicPr>
          <p:cNvPr id="6" name="Picture 5" descr="A person with a camera on his waist&#10;&#10;Description automatically generated">
            <a:extLst>
              <a:ext uri="{FF2B5EF4-FFF2-40B4-BE49-F238E27FC236}">
                <a16:creationId xmlns:a16="http://schemas.microsoft.com/office/drawing/2014/main" id="{C565A630-A166-B667-5DBE-EA491E2CAE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528" t="16217" r="25863" b="47680"/>
          <a:stretch/>
        </p:blipFill>
        <p:spPr>
          <a:xfrm>
            <a:off x="1355639" y="4280329"/>
            <a:ext cx="2040326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EE964-96E1-2595-1A71-89460F5EF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F8F36D-24A9-B7D2-3CDD-49781D983D4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3469" y="395838"/>
                <a:ext cx="6245684" cy="88205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en-US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cap="none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maximal</m:t>
                      </m:r>
                      <m:r>
                        <a:rPr lang="en-US" b="0" i="1" cap="non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cap="non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F8F36D-24A9-B7D2-3CDD-49781D983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3469" y="395838"/>
                <a:ext cx="6245684" cy="882053"/>
              </a:xfrm>
              <a:blipFill>
                <a:blip r:embed="rId2"/>
                <a:stretch>
                  <a:fillRect l="-488" b="-1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4F556-078D-45C1-5507-F6F1E9B374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19A951-9E24-603F-0E58-C6EBD92A7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766" y="3308657"/>
            <a:ext cx="3153372" cy="74372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61B7E57-9118-6722-CD01-6CB51E97E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766" y="2504671"/>
            <a:ext cx="9613434" cy="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C2FE9-60BF-481D-E8D4-1D92F88561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3469" y="395838"/>
                <a:ext cx="6245684" cy="88205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cap="none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cap="none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en-US" b="0" i="0" cap="none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cap="none" smtClean="0">
                          <a:latin typeface="Cambria Math" panose="02040503050406030204" pitchFamily="18" charset="0"/>
                        </a:rPr>
                        <m:t>affects</m:t>
                      </m:r>
                      <m:r>
                        <m:rPr>
                          <m:nor/>
                        </m:rPr>
                        <a:rPr lang="en-US" b="0" i="0" cap="none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b="0" i="0" cap="none" smtClean="0">
                              <a:latin typeface="Cambria Math" panose="02040503050406030204" pitchFamily="18" charset="0"/>
                            </a:rPr>
                            <m:t>maximal</m:t>
                          </m:r>
                        </m:e>
                      </m:d>
                    </m:oMath>
                  </m:oMathPara>
                </a14:m>
                <a:endParaRPr lang="en-US" cap="none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0C2FE9-60BF-481D-E8D4-1D92F8856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3469" y="395838"/>
                <a:ext cx="6245684" cy="882053"/>
              </a:xfrm>
              <a:blipFill>
                <a:blip r:embed="rId2"/>
                <a:stretch>
                  <a:fillRect l="-586" b="-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F343B-A37B-022F-F789-CC73686ABA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187E3DE-3AEE-1EF7-7DA8-5627EE094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218" y="2359487"/>
            <a:ext cx="9568938" cy="882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2B8BEB-F1B2-8740-1B2A-8555CAE5A241}"/>
              </a:ext>
            </a:extLst>
          </p:cNvPr>
          <p:cNvSpPr txBox="1"/>
          <p:nvPr/>
        </p:nvSpPr>
        <p:spPr>
          <a:xfrm>
            <a:off x="680218" y="4057485"/>
            <a:ext cx="2823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4162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D53B1-C308-0CEB-A0E0-75F6DA5F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49A9D8-4ADC-0731-819A-41F0E91050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3469" y="395838"/>
                <a:ext cx="6245684" cy="882053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cap="none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cap="none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en-US" b="0" i="0" cap="none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cap="none" smtClean="0">
                          <a:latin typeface="Cambria Math" panose="02040503050406030204" pitchFamily="18" charset="0"/>
                        </a:rPr>
                        <m:t>affects</m:t>
                      </m:r>
                      <m:r>
                        <m:rPr>
                          <m:nor/>
                        </m:rPr>
                        <a:rPr lang="en-US" b="0" i="0" cap="none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𝔼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b="0" i="0" cap="none" smtClean="0">
                              <a:latin typeface="Cambria Math" panose="02040503050406030204" pitchFamily="18" charset="0"/>
                            </a:rPr>
                            <m:t>maximal</m:t>
                          </m:r>
                        </m:e>
                      </m:d>
                    </m:oMath>
                  </m:oMathPara>
                </a14:m>
                <a:endParaRPr lang="en-US" cap="none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49A9D8-4ADC-0731-819A-41F0E9105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3469" y="395838"/>
                <a:ext cx="6245684" cy="882053"/>
              </a:xfrm>
              <a:blipFill>
                <a:blip r:embed="rId2"/>
                <a:stretch>
                  <a:fillRect l="-586" b="-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F513F-B925-734F-397F-639DB0B3CF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D15F3D-EB17-814F-A67A-21F27994AA5C}"/>
                  </a:ext>
                </a:extLst>
              </p:cNvPr>
              <p:cNvSpPr txBox="1"/>
              <p:nvPr/>
            </p:nvSpPr>
            <p:spPr>
              <a:xfrm>
                <a:off x="805278" y="1618187"/>
                <a:ext cx="14428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=0.6,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D15F3D-EB17-814F-A67A-21F27994A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78" y="1618187"/>
                <a:ext cx="1442896" cy="307777"/>
              </a:xfrm>
              <a:prstGeom prst="rect">
                <a:avLst/>
              </a:prstGeom>
              <a:blipFill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D0388C8-D215-2D39-E07E-C3372B785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8" y="2266260"/>
            <a:ext cx="2080290" cy="15728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37A171-8499-1428-CB3B-4AAF8DEA4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78" y="4424564"/>
            <a:ext cx="2080290" cy="20375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F637D5-65A7-ACA8-85AB-F37184BE0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448" y="4424564"/>
            <a:ext cx="2080291" cy="20375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848E44-2C0A-B8B2-6921-6276151A9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447" y="2266260"/>
            <a:ext cx="2080291" cy="15728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92EB11-C090-753E-6867-7173F011B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619" y="4424564"/>
            <a:ext cx="2080291" cy="2037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9A65D35-5171-44D2-FC7E-413E9BE7C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618" y="2266260"/>
            <a:ext cx="2080290" cy="157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F37F-9937-AFCA-620E-557385BF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581936"/>
          </a:xfrm>
        </p:spPr>
        <p:txBody>
          <a:bodyPr/>
          <a:lstStyle/>
          <a:p>
            <a:r>
              <a:rPr lang="en-US" dirty="0"/>
              <a:t>Bib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3FCA9-0488-3D31-631C-9C0E32708F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B8CD5-C8F4-58FC-EF13-7DC458B00868}"/>
              </a:ext>
            </a:extLst>
          </p:cNvPr>
          <p:cNvSpPr txBox="1"/>
          <p:nvPr/>
        </p:nvSpPr>
        <p:spPr>
          <a:xfrm>
            <a:off x="1341120" y="1539090"/>
            <a:ext cx="98139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Parmelee, C., Moore, S., Morrison, K., &amp; Curto, C. (2022). Core motifs predict dynamic attractors in 	combinatorial threshold-linear networks. </a:t>
            </a:r>
            <a:r>
              <a:rPr lang="en-US" b="0" i="1" dirty="0">
                <a:solidFill>
                  <a:srgbClr val="000000"/>
                </a:solidFill>
                <a:effectLst/>
              </a:rPr>
              <a:t>PLOS ONE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 </a:t>
            </a:r>
            <a:r>
              <a:rPr lang="en-US" b="0" i="1" dirty="0">
                <a:solidFill>
                  <a:srgbClr val="000000"/>
                </a:solidFill>
                <a:effectLst/>
              </a:rPr>
              <a:t>17</a:t>
            </a:r>
            <a:r>
              <a:rPr lang="en-US" b="0" i="0" dirty="0">
                <a:solidFill>
                  <a:srgbClr val="000000"/>
                </a:solidFill>
                <a:effectLst/>
              </a:rPr>
              <a:t>(3), e0264456–e0264456. 	</a:t>
            </a:r>
            <a:r>
              <a:rPr lang="en-US" b="0" i="0" dirty="0">
                <a:solidFill>
                  <a:srgbClr val="000000"/>
                </a:solidFill>
                <a:effectLst/>
                <a:hlinkClick r:id="rId2"/>
              </a:rPr>
              <a:t>https://doi.org/10.1371/journal.pone.0264456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Parmelee, C., Alvarez, J. L., Curto, C., &amp; Morrison, K. (2022). Sequence generation in inhibition-	dominated neural networks. </a:t>
            </a:r>
            <a:r>
              <a:rPr lang="en-US" dirty="0" err="1"/>
              <a:t>arXiv</a:t>
            </a:r>
            <a:r>
              <a:rPr lang="en-US" dirty="0"/>
              <a:t> (Cornell University). 	</a:t>
            </a:r>
            <a:r>
              <a:rPr lang="en-US" dirty="0">
                <a:hlinkClick r:id="rId3"/>
              </a:rPr>
              <a:t>https://doi.org/10.48550/arxiv.2212.08211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4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4A7316-E038-ED0E-7ABB-33DCF21B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1303703"/>
            <a:ext cx="3176559" cy="655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CTLNs, Broadly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2E3E1-2853-56C7-2B2B-52171ADBC580}"/>
              </a:ext>
            </a:extLst>
          </p:cNvPr>
          <p:cNvSpPr txBox="1"/>
          <p:nvPr/>
        </p:nvSpPr>
        <p:spPr>
          <a:xfrm>
            <a:off x="1341120" y="2514181"/>
            <a:ext cx="2722880" cy="2907164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spc="50" dirty="0"/>
              <a:t>Neurons,</a:t>
            </a:r>
            <a:r>
              <a:rPr lang="en-US" altLang="zh-CN" b="0" spc="50" dirty="0"/>
              <a:t> neuron populations have intricate connective patterns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b="0" spc="50" dirty="0"/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b="0" spc="50" dirty="0"/>
              <a:t>How does connectivity shape dynamics?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0D916AA4-D826-89E1-7193-CDFD0E3368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83211-55DC-5570-A2A8-8ABABC6E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4" y="1997519"/>
            <a:ext cx="3522772" cy="2663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8D52C-6773-C404-6A37-F344DCB46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047" y="1997519"/>
            <a:ext cx="2722880" cy="2663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74972A-269D-FB1C-316A-C166C3B5ACBE}"/>
              </a:ext>
            </a:extLst>
          </p:cNvPr>
          <p:cNvSpPr txBox="1"/>
          <p:nvPr/>
        </p:nvSpPr>
        <p:spPr>
          <a:xfrm>
            <a:off x="6019484" y="5046982"/>
            <a:ext cx="4429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“sparsely connected” network of 15 neurons with connection probability 0.3, and no bidirectional edges. The firing rate dynamics coalesce to a limit cycle.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DAA9A-0D7D-A764-4AC2-1B4DD5AD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9511832-C169-1DD5-EBF8-141EC09A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18" y="842876"/>
            <a:ext cx="5077788" cy="647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Important Definitions</a:t>
            </a:r>
            <a:endParaRPr lang="en-US" kern="1200" cap="all" spc="15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9065CD01-079D-4480-948B-3347501C6B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5536A1-1EF4-5F15-1396-6E7598251457}"/>
                  </a:ext>
                </a:extLst>
              </p:cNvPr>
              <p:cNvSpPr txBox="1"/>
              <p:nvPr/>
            </p:nvSpPr>
            <p:spPr>
              <a:xfrm>
                <a:off x="1341118" y="1737138"/>
                <a:ext cx="10019783" cy="3987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Directed Graph</a:t>
                </a:r>
              </a:p>
              <a:p>
                <a:r>
                  <a:rPr lang="en-US" sz="1400" dirty="0"/>
                  <a:t>A graph such that connections have a direction. A graph where all connections are bidirectional is </a:t>
                </a:r>
                <a:r>
                  <a:rPr lang="en-US" sz="1400" i="1" dirty="0"/>
                  <a:t>undirected</a:t>
                </a:r>
              </a:p>
              <a:p>
                <a:endParaRPr lang="en-US" sz="1400" i="1" dirty="0"/>
              </a:p>
              <a:p>
                <a:r>
                  <a:rPr lang="en-US" sz="1600" dirty="0"/>
                  <a:t>Clique</a:t>
                </a:r>
              </a:p>
              <a:p>
                <a:r>
                  <a:rPr lang="en-US" sz="1400" dirty="0"/>
                  <a:t>A set of vertices of size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/>
                  <a:t>, that are completely connected with bidirectional edges</a:t>
                </a:r>
              </a:p>
              <a:p>
                <a:endParaRPr lang="en-US" sz="1400" dirty="0"/>
              </a:p>
              <a:p>
                <a:r>
                  <a:rPr lang="en-US" sz="1600" dirty="0"/>
                  <a:t>Target (of a clique)</a:t>
                </a:r>
              </a:p>
              <a:p>
                <a:r>
                  <a:rPr lang="en-US" sz="1400" dirty="0"/>
                  <a:t>A vertex that receives an edge from every vertex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400" dirty="0"/>
              </a:p>
              <a:p>
                <a:endParaRPr lang="en-US" sz="1400" dirty="0"/>
              </a:p>
              <a:p>
                <a:r>
                  <a:rPr lang="en-US" sz="1600" dirty="0"/>
                  <a:t>Maximality</a:t>
                </a:r>
              </a:p>
              <a:p>
                <a:r>
                  <a:rPr lang="en-US" sz="1400" dirty="0"/>
                  <a:t>A clique with no targets</a:t>
                </a:r>
              </a:p>
              <a:p>
                <a:endParaRPr lang="en-US" sz="1400" dirty="0"/>
              </a:p>
              <a:p>
                <a:r>
                  <a:rPr lang="en-US" sz="1600" dirty="0"/>
                  <a:t>Fixed Point Support</a:t>
                </a:r>
              </a:p>
              <a:p>
                <a:r>
                  <a:rPr lang="en-US" sz="1400" dirty="0"/>
                  <a:t>A set of vertices with no targets, that is, a maximal clique</a:t>
                </a:r>
              </a:p>
              <a:p>
                <a:endParaRPr lang="en-US" sz="1400" dirty="0"/>
              </a:p>
              <a:p>
                <a:r>
                  <a:rPr lang="en-US" sz="1600" dirty="0"/>
                  <a:t>Symmetry</a:t>
                </a:r>
              </a:p>
              <a:p>
                <a:r>
                  <a:rPr lang="en-US" sz="1400" dirty="0"/>
                  <a:t>Two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/>
                  <a:t> are symmetric if they are bidirectionally connected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5536A1-1EF4-5F15-1396-6E7598251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18" y="1737138"/>
                <a:ext cx="10019783" cy="3987630"/>
              </a:xfrm>
              <a:prstGeom prst="rect">
                <a:avLst/>
              </a:prstGeom>
              <a:blipFill>
                <a:blip r:embed="rId3"/>
                <a:stretch>
                  <a:fillRect l="-304" t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ack background with orange dots and a triangle&#10;&#10;Description automatically generated">
            <a:extLst>
              <a:ext uri="{FF2B5EF4-FFF2-40B4-BE49-F238E27FC236}">
                <a16:creationId xmlns:a16="http://schemas.microsoft.com/office/drawing/2014/main" id="{E60272D2-FF03-766F-79DC-63011EECF5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961" t="33731" r="17124" b="8364"/>
          <a:stretch/>
        </p:blipFill>
        <p:spPr>
          <a:xfrm>
            <a:off x="7803007" y="2940930"/>
            <a:ext cx="2965006" cy="219913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0040ED-59F7-0D6B-1BF7-2B6958EF8213}"/>
              </a:ext>
            </a:extLst>
          </p:cNvPr>
          <p:cNvSpPr txBox="1"/>
          <p:nvPr/>
        </p:nvSpPr>
        <p:spPr>
          <a:xfrm>
            <a:off x="7626795" y="5140062"/>
            <a:ext cx="331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 maximal 4-clique within a 7-graph. Notice that there is a 3-clique within the 4-clique, with the remaining excluded vertex being the target of the 3-clique</a:t>
            </a:r>
          </a:p>
        </p:txBody>
      </p:sp>
    </p:spTree>
    <p:extLst>
      <p:ext uri="{BB962C8B-B14F-4D97-AF65-F5344CB8AC3E}">
        <p14:creationId xmlns:p14="http://schemas.microsoft.com/office/powerpoint/2010/main" val="26290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B03F-23CE-C65E-71A2-15940056A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0C209D-AA9A-4FB5-73B8-03B12A2A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19" y="1241657"/>
            <a:ext cx="3954781" cy="5012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Governing Rules</a:t>
            </a:r>
            <a:endParaRPr lang="en-US" kern="1200" cap="all" spc="15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60BD00-DC86-494A-D554-D005DE1007DE}"/>
              </a:ext>
            </a:extLst>
          </p:cNvPr>
          <p:cNvSpPr txBox="1"/>
          <p:nvPr/>
        </p:nvSpPr>
        <p:spPr>
          <a:xfrm>
            <a:off x="1341120" y="2297655"/>
            <a:ext cx="2722880" cy="2907164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/>
          <a:p>
            <a:pPr>
              <a:spcBef>
                <a:spcPts val="1000"/>
              </a:spcBef>
            </a:pPr>
            <a:endParaRPr lang="en-US" altLang="zh-CN" b="0" spc="50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B829F87-6FA1-07DE-DD8F-57B67A31D8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D74CE0-C6D2-2C03-050F-46D36DADFAC8}"/>
                  </a:ext>
                </a:extLst>
              </p:cNvPr>
              <p:cNvSpPr txBox="1"/>
              <p:nvPr/>
            </p:nvSpPr>
            <p:spPr>
              <a:xfrm>
                <a:off x="1405506" y="2410629"/>
                <a:ext cx="4214744" cy="917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D74CE0-C6D2-2C03-050F-46D36DADF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506" y="2410629"/>
                <a:ext cx="4214744" cy="917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E643E48-26E2-0C38-A5B9-38C85BF6FA5E}"/>
              </a:ext>
            </a:extLst>
          </p:cNvPr>
          <p:cNvSpPr txBox="1"/>
          <p:nvPr/>
        </p:nvSpPr>
        <p:spPr>
          <a:xfrm>
            <a:off x="1341120" y="1930667"/>
            <a:ext cx="269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governing equation…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EF5CD-2425-2787-9FA7-1827ED380069}"/>
              </a:ext>
            </a:extLst>
          </p:cNvPr>
          <p:cNvSpPr txBox="1"/>
          <p:nvPr/>
        </p:nvSpPr>
        <p:spPr>
          <a:xfrm>
            <a:off x="1341120" y="3513939"/>
            <a:ext cx="373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restricted to connection strengths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8B0DAF-AB56-B80C-6B54-DCFCE3067F95}"/>
                  </a:ext>
                </a:extLst>
              </p:cNvPr>
              <p:cNvSpPr txBox="1"/>
              <p:nvPr/>
            </p:nvSpPr>
            <p:spPr>
              <a:xfrm>
                <a:off x="1405506" y="4044475"/>
                <a:ext cx="3260443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8B0DAF-AB56-B80C-6B54-DCFCE3067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506" y="4044475"/>
                <a:ext cx="3260443" cy="1025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A5D220-1558-5504-7E59-84BBF5321882}"/>
                  </a:ext>
                </a:extLst>
              </p:cNvPr>
              <p:cNvSpPr txBox="1"/>
              <p:nvPr/>
            </p:nvSpPr>
            <p:spPr>
              <a:xfrm>
                <a:off x="1341120" y="5317793"/>
                <a:ext cx="41784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We fix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=0.25,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1200" dirty="0"/>
                  <a:t> for our numerical model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A5D220-1558-5504-7E59-84BBF5321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20" y="5317793"/>
                <a:ext cx="4178404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46CC1-8EB4-1E7C-DC7C-8DCC52A9D873}"/>
                  </a:ext>
                </a:extLst>
              </p:cNvPr>
              <p:cNvSpPr txBox="1"/>
              <p:nvPr/>
            </p:nvSpPr>
            <p:spPr>
              <a:xfrm>
                <a:off x="6808883" y="1890743"/>
                <a:ext cx="3901450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46CC1-8EB4-1E7C-DC7C-8DCC52A9D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83" y="1890743"/>
                <a:ext cx="3901450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n example of a 4-graph CTLN model">
            <a:extLst>
              <a:ext uri="{FF2B5EF4-FFF2-40B4-BE49-F238E27FC236}">
                <a16:creationId xmlns:a16="http://schemas.microsoft.com/office/drawing/2014/main" id="{1626D1C0-E823-6BB0-D059-0429E35C34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086" t="20494" r="24453" b="37115"/>
          <a:stretch/>
        </p:blipFill>
        <p:spPr>
          <a:xfrm>
            <a:off x="7650468" y="3103725"/>
            <a:ext cx="2722881" cy="25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9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06743-25C3-3691-7DE5-C57A6AB3C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FC186A6-C422-EA68-140B-1D87DFEA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19" y="1241657"/>
            <a:ext cx="3954781" cy="5012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Randomness?</a:t>
            </a:r>
            <a:endParaRPr lang="en-US" kern="1200" cap="all" spc="15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3DE4775-F2DC-4209-6C70-2865E04225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CC71F-59CA-2DDB-8A64-3475D21F63C4}"/>
                  </a:ext>
                </a:extLst>
              </p:cNvPr>
              <p:cNvSpPr txBox="1"/>
              <p:nvPr/>
            </p:nvSpPr>
            <p:spPr>
              <a:xfrm>
                <a:off x="1341118" y="1962149"/>
                <a:ext cx="4754881" cy="2884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Parametrize symmetry and edge connection probability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Generate random weight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Observe dynamics across the spectrum of parameters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Look for patterns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CC71F-59CA-2DDB-8A64-3475D21F6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18" y="1962149"/>
                <a:ext cx="4754881" cy="2884636"/>
              </a:xfrm>
              <a:prstGeom prst="rect">
                <a:avLst/>
              </a:prstGeom>
              <a:blipFill>
                <a:blip r:embed="rId3"/>
                <a:stretch>
                  <a:fillRect l="-1026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21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AB590-F403-22B2-7AFD-83CC3F625B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228C29-A777-6EDA-C4A1-80C2FB776902}"/>
                  </a:ext>
                </a:extLst>
              </p:cNvPr>
              <p:cNvSpPr txBox="1"/>
              <p:nvPr/>
            </p:nvSpPr>
            <p:spPr>
              <a:xfrm>
                <a:off x="1017006" y="1066522"/>
                <a:ext cx="5078994" cy="2306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Edge Connection Probability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Symmetry Parameter 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No Edge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Forward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Backwards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Bidirectional Edge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228C29-A777-6EDA-C4A1-80C2FB776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06" y="1066522"/>
                <a:ext cx="5078994" cy="2306401"/>
              </a:xfrm>
              <a:prstGeom prst="rect">
                <a:avLst/>
              </a:prstGeom>
              <a:blipFill>
                <a:blip r:embed="rId2"/>
                <a:stretch>
                  <a:fillRect l="-1080" t="-158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id of square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B758906-F188-25CB-619D-81FB4278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96" t="9019" r="7357" b="8441"/>
          <a:stretch/>
        </p:blipFill>
        <p:spPr>
          <a:xfrm>
            <a:off x="5991226" y="345625"/>
            <a:ext cx="5981700" cy="60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0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B183-2641-BE00-4952-C5C87B32A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4D3F3-1742-4893-15CC-442B12AEC4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17" descr="A grid of square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5FEED6A-B27F-B878-F26A-3C3469AF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97" t="9019" r="8969" b="8441"/>
          <a:stretch/>
        </p:blipFill>
        <p:spPr>
          <a:xfrm>
            <a:off x="0" y="0"/>
            <a:ext cx="12192000" cy="125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58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C6EA4-892A-060F-5FB4-FB19D71B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CF631-F5FE-FAF5-1D47-6354564AC0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8" name="Picture 17" descr="A grid of square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B21FFF3-E578-D4C3-9A0F-C044AB4DE7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97" t="9019" r="8969" b="8441"/>
          <a:stretch/>
        </p:blipFill>
        <p:spPr>
          <a:xfrm>
            <a:off x="0" y="-5731439"/>
            <a:ext cx="12192000" cy="125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1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57C54-433D-845E-5695-3E7FFBA5B5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6D35B23-EE3D-CB0E-48A2-DE032B72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2381249"/>
            <a:ext cx="3657600" cy="3657600"/>
          </a:xfrm>
          <a:prstGeom prst="rect">
            <a:avLst/>
          </a:prstGeom>
        </p:spPr>
      </p:pic>
      <p:pic>
        <p:nvPicPr>
          <p:cNvPr id="12" name="Picture 11" descr="A diagram of a heatmap&#10;&#10;Description automatically generated">
            <a:extLst>
              <a:ext uri="{FF2B5EF4-FFF2-40B4-BE49-F238E27FC236}">
                <a16:creationId xmlns:a16="http://schemas.microsoft.com/office/drawing/2014/main" id="{1F47D8C2-833E-743C-BF1B-713D3661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37" y="2628899"/>
            <a:ext cx="3590925" cy="32956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C12011-9AAD-E9BD-9190-323313914303}"/>
              </a:ext>
            </a:extLst>
          </p:cNvPr>
          <p:cNvCxnSpPr/>
          <p:nvPr/>
        </p:nvCxnSpPr>
        <p:spPr>
          <a:xfrm>
            <a:off x="5591175" y="4276725"/>
            <a:ext cx="10096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064933-582D-B7AE-6C61-8A4B1F578184}"/>
              </a:ext>
            </a:extLst>
          </p:cNvPr>
          <p:cNvSpPr txBox="1"/>
          <p:nvPr/>
        </p:nvSpPr>
        <p:spPr>
          <a:xfrm>
            <a:off x="1500188" y="1171575"/>
            <a:ext cx="2612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Major Progress!</a:t>
            </a:r>
          </a:p>
        </p:txBody>
      </p:sp>
    </p:spTree>
    <p:extLst>
      <p:ext uri="{BB962C8B-B14F-4D97-AF65-F5344CB8AC3E}">
        <p14:creationId xmlns:p14="http://schemas.microsoft.com/office/powerpoint/2010/main" val="189231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{F9BD8446-C51C-476B-87A4-88AE9D854771}tf67328976_win32</Template>
  <TotalTime>1212</TotalTime>
  <Words>546</Words>
  <Application>Microsoft Office PowerPoint</Application>
  <PresentationFormat>Widescreen</PresentationFormat>
  <Paragraphs>77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Tenorite</vt:lpstr>
      <vt:lpstr>Custom</vt:lpstr>
      <vt:lpstr>Random CTLNs</vt:lpstr>
      <vt:lpstr>CTLNs, Broadly</vt:lpstr>
      <vt:lpstr>Important Definitions</vt:lpstr>
      <vt:lpstr>Governing Rules</vt:lpstr>
      <vt:lpstr>Randomness?</vt:lpstr>
      <vt:lpstr>PowerPoint Presentation</vt:lpstr>
      <vt:lpstr>PowerPoint Presentation</vt:lpstr>
      <vt:lpstr>PowerPoint Presentation</vt:lpstr>
      <vt:lpstr>PowerPoint Presentation</vt:lpstr>
      <vt:lpstr>P(σ_k  "maximal")</vt:lpstr>
      <vt:lpstr>p,q" affects E" (σ_k│σ_k "maximal" )</vt:lpstr>
      <vt:lpstr>p,q" affects E" (σ_k│σ_k "maximal" )</vt:lpstr>
      <vt:lpstr>Bib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Han, Eric</dc:creator>
  <cp:lastModifiedBy>Han, Eric</cp:lastModifiedBy>
  <cp:revision>7</cp:revision>
  <dcterms:created xsi:type="dcterms:W3CDTF">2025-02-03T18:39:38Z</dcterms:created>
  <dcterms:modified xsi:type="dcterms:W3CDTF">2025-02-05T04:53:49Z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